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in the Cloud – 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Parallel Databases</a:t>
            </a:r>
          </a:p>
          <a:p>
            <a:r>
              <a:rPr lang="en-US" dirty="0" smtClean="0"/>
              <a:t>The Google File System</a:t>
            </a:r>
          </a:p>
          <a:p>
            <a:r>
              <a:rPr lang="en-US" dirty="0" smtClean="0"/>
              <a:t>Parallel File Systems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Relational Database Technology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219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Row-stores are good for transactional workloads with many random reads and </a:t>
            </a:r>
            <a:r>
              <a:rPr lang="en-US" sz="1600" b="1" dirty="0" smtClean="0"/>
              <a:t>updates</a:t>
            </a:r>
            <a:r>
              <a:rPr lang="en-US" sz="1600" dirty="0" smtClean="0"/>
              <a:t>, and strong concurrency control requirements</a:t>
            </a:r>
          </a:p>
          <a:p>
            <a:r>
              <a:rPr lang="en-US" sz="1600" dirty="0" smtClean="0"/>
              <a:t>Column-stores are good for data-warehouse workloads, with batch data insert/append followed by many </a:t>
            </a:r>
            <a:r>
              <a:rPr lang="en-US" sz="1600" b="1" dirty="0" smtClean="0"/>
              <a:t>aggregation</a:t>
            </a:r>
            <a:r>
              <a:rPr lang="en-US" sz="1600" dirty="0" smtClean="0"/>
              <a:t> queries: SELECT …. SUM() … GROUP BY …</a:t>
            </a:r>
            <a:endParaRPr lang="en-IN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066800"/>
            <a:ext cx="62865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Databases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Automatic parallelization of SQL queries</a:t>
            </a:r>
          </a:p>
          <a:p>
            <a:r>
              <a:rPr lang="en-US" sz="2000" dirty="0" smtClean="0"/>
              <a:t>Distributed `two-phase commit’ locking for transaction isolation</a:t>
            </a:r>
          </a:p>
          <a:p>
            <a:r>
              <a:rPr lang="en-US" sz="2000" dirty="0" smtClean="0"/>
              <a:t>Partitioning tables across disks (by rows or columns as appropriate)</a:t>
            </a:r>
          </a:p>
          <a:p>
            <a:r>
              <a:rPr lang="en-US" sz="2000" dirty="0" smtClean="0"/>
              <a:t>Typical parallel databases run with at most few dozens of servers</a:t>
            </a:r>
            <a:endParaRPr lang="en-IN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4969" y="685800"/>
            <a:ext cx="686363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File Systems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51437"/>
            <a:ext cx="8382000" cy="1096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File systems traditionally designed for random access by a single process</a:t>
            </a:r>
          </a:p>
          <a:p>
            <a:r>
              <a:rPr lang="en-US" sz="2000" dirty="0" smtClean="0"/>
              <a:t>Parallelism managed by client application, e.g., parallel databases</a:t>
            </a:r>
          </a:p>
          <a:p>
            <a:r>
              <a:rPr lang="en-US" sz="2000" dirty="0" smtClean="0"/>
              <a:t>Fault-tolerance limited to replication of block descriptions, not data itself</a:t>
            </a:r>
            <a:endParaRPr lang="en-IN" sz="2000" dirty="0"/>
          </a:p>
        </p:txBody>
      </p:sp>
      <p:pic>
        <p:nvPicPr>
          <p:cNvPr id="8" name="Picture 7" descr="ext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4427621" cy="1828800"/>
          </a:xfrm>
          <a:prstGeom prst="rect">
            <a:avLst/>
          </a:prstGeom>
        </p:spPr>
      </p:pic>
      <p:pic>
        <p:nvPicPr>
          <p:cNvPr id="9" name="Picture 8" descr="ext2_inod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838200"/>
            <a:ext cx="4095750" cy="42576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Google File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3820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Motivation:</a:t>
            </a:r>
          </a:p>
          <a:p>
            <a:r>
              <a:rPr lang="en-US" sz="2400" dirty="0" smtClean="0"/>
              <a:t>Large-scale distributed storage of massive files</a:t>
            </a:r>
          </a:p>
          <a:p>
            <a:r>
              <a:rPr lang="en-US" sz="2400" dirty="0" smtClean="0"/>
              <a:t>Fault-tolerance a necessity, since </a:t>
            </a:r>
          </a:p>
          <a:p>
            <a:pPr>
              <a:buNone/>
            </a:pPr>
            <a:r>
              <a:rPr lang="en-US" sz="2400" i="1" dirty="0" smtClean="0"/>
              <a:t>p</a:t>
            </a:r>
            <a:r>
              <a:rPr lang="en-US" sz="2400" dirty="0" smtClean="0"/>
              <a:t>(system failure) = 1-(1-</a:t>
            </a:r>
            <a:r>
              <a:rPr lang="en-US" sz="2400" i="1" dirty="0" smtClean="0"/>
              <a:t>p</a:t>
            </a:r>
            <a:r>
              <a:rPr lang="en-US" sz="2400" dirty="0" smtClean="0"/>
              <a:t>(component failure))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/>
              <a:t>      1 for large N</a:t>
            </a:r>
          </a:p>
          <a:p>
            <a:r>
              <a:rPr lang="en-US" sz="2400" dirty="0" smtClean="0"/>
              <a:t>Ensuring parallel block reads as well as parallel bulk appends:</a:t>
            </a:r>
          </a:p>
          <a:p>
            <a:pPr lvl="1"/>
            <a:r>
              <a:rPr lang="en-US" sz="2000" dirty="0" smtClean="0"/>
              <a:t>such as being able to read indexes that are continuously being updated</a:t>
            </a:r>
          </a:p>
          <a:p>
            <a:r>
              <a:rPr lang="en-US" sz="2400" dirty="0" smtClean="0"/>
              <a:t>High-volume reads and bulk appends</a:t>
            </a:r>
          </a:p>
          <a:p>
            <a:r>
              <a:rPr lang="en-US" sz="2400" dirty="0" smtClean="0"/>
              <a:t>Acceptable level of consistency</a:t>
            </a:r>
          </a:p>
          <a:p>
            <a:r>
              <a:rPr lang="en-US" sz="2400" dirty="0" smtClean="0"/>
              <a:t>Acceptable level of latency for random writes</a:t>
            </a:r>
          </a:p>
          <a:p>
            <a:pPr>
              <a:buNone/>
            </a:pPr>
            <a:r>
              <a:rPr lang="en-US" sz="2400" dirty="0" smtClean="0"/>
              <a:t>Not included:</a:t>
            </a:r>
          </a:p>
          <a:p>
            <a:r>
              <a:rPr lang="en-US" sz="2400" dirty="0" smtClean="0"/>
              <a:t>Parallel I/O (any parallelism is handled by the application)</a:t>
            </a:r>
          </a:p>
          <a:p>
            <a:r>
              <a:rPr lang="en-US" sz="2400" dirty="0" smtClean="0"/>
              <a:t>High-volume random writes</a:t>
            </a:r>
            <a:endParaRPr lang="en-IN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00800" y="2532888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GFS 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3716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1600" dirty="0" smtClean="0"/>
              <a:t>Read: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Send full path and offset to Master; receive meta-data for chunk-server of one replica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Client directly connects to chunk-server to read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GFS does not cache data – any caching is as provided by local client / chunk-server OS</a:t>
            </a:r>
            <a:endParaRPr lang="en-IN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7505" y="838200"/>
            <a:ext cx="623649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2400" y="1600164"/>
            <a:ext cx="2743200" cy="220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960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Single master controls file namespace</a:t>
            </a:r>
          </a:p>
          <a:p>
            <a:pPr marL="457200" indent="-3960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Data broken in 64Meg “Chunks”</a:t>
            </a:r>
          </a:p>
          <a:p>
            <a:pPr marL="457200" indent="-3960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Chunks replicated over many “Chunk Servers”</a:t>
            </a:r>
          </a:p>
          <a:p>
            <a:pPr marL="457200" indent="-3960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Client talks directly to chunk servers for data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GFS Architecture </a:t>
            </a:r>
            <a:r>
              <a:rPr lang="en-US" sz="3200" dirty="0" smtClean="0"/>
              <a:t>(cont.)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38600"/>
            <a:ext cx="8534400" cy="25146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1600" dirty="0" smtClean="0"/>
              <a:t>Record-append (no offset specified):	</a:t>
            </a:r>
            <a:r>
              <a:rPr lang="en-US" sz="1600" dirty="0" smtClean="0"/>
              <a:t>	</a:t>
            </a:r>
            <a:r>
              <a:rPr lang="en-US" sz="1600" i="1" dirty="0" smtClean="0"/>
              <a:t>(e.g. record = document, index-block, etc.)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Send full path to Master; receive meta-data for chunk-server of </a:t>
            </a:r>
            <a:r>
              <a:rPr lang="en-US" sz="1600" b="1" dirty="0" smtClean="0"/>
              <a:t>all </a:t>
            </a:r>
            <a:r>
              <a:rPr lang="en-US" sz="1600" dirty="0" smtClean="0"/>
              <a:t>replicas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Client sends data to be appended to chunk-server of </a:t>
            </a:r>
            <a:r>
              <a:rPr lang="en-US" sz="1600" i="1" dirty="0" smtClean="0"/>
              <a:t>each </a:t>
            </a:r>
            <a:r>
              <a:rPr lang="en-US" sz="1600" dirty="0" smtClean="0"/>
              <a:t>replica; waits for acknowledgement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Once all replicas have replied, client informs chunk-server of </a:t>
            </a:r>
            <a:r>
              <a:rPr lang="en-US" sz="1600" i="1" dirty="0" smtClean="0"/>
              <a:t>primary</a:t>
            </a:r>
            <a:r>
              <a:rPr lang="en-US" sz="1600" dirty="0" smtClean="0"/>
              <a:t> replica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Primary chunk-server then chooses the offset where to append the data (may be beyond EOF in case many clients are appending to the same file); sends offset to each replica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If all replicas do not succeed in writing at the designated offset, the primary </a:t>
            </a:r>
            <a:r>
              <a:rPr lang="en-US" sz="1600" u="sng" dirty="0" smtClean="0"/>
              <a:t>retries </a:t>
            </a:r>
          </a:p>
          <a:p>
            <a:pPr marL="457200" indent="-457200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(some replicas can have duplicate/junk data interleaved with ‘defined’ data)</a:t>
            </a:r>
          </a:p>
          <a:p>
            <a:pPr marL="457200" indent="-457200">
              <a:buFont typeface="+mj-lt"/>
              <a:buAutoNum type="arabicPeriod"/>
            </a:pPr>
            <a:endParaRPr lang="en-IN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8906" y="838200"/>
            <a:ext cx="5017294" cy="331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Consistency in GFS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51437"/>
            <a:ext cx="8382000" cy="8683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Concurrent writers on a standard file system will yield consistent but undefined data</a:t>
            </a:r>
          </a:p>
          <a:p>
            <a:r>
              <a:rPr lang="en-US" sz="1800" dirty="0" smtClean="0"/>
              <a:t>GFS data consists of defined segments interleaved with inconsistent ones </a:t>
            </a:r>
            <a:endParaRPr lang="en-IN" sz="1800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228600" y="1143000"/>
            <a:ext cx="5029200" cy="5472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Consistent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chunk servers have the same data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result of the “last write operation” (such as a record-append) is available in its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entirety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defined chunk is also a consistent chunk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Questions: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data corrupt if it is inconsistent?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data corrupt if it is undefined?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applications use data in either state?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 smtClean="0"/>
              <a:t>How?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410200" y="1219200"/>
            <a:ext cx="3048000" cy="1600200"/>
            <a:chOff x="5410200" y="1219200"/>
            <a:chExt cx="3048000" cy="1600200"/>
          </a:xfrm>
        </p:grpSpPr>
        <p:sp>
          <p:nvSpPr>
            <p:cNvPr id="10" name="Flowchart: Process 9"/>
            <p:cNvSpPr/>
            <p:nvPr/>
          </p:nvSpPr>
          <p:spPr>
            <a:xfrm>
              <a:off x="5943600" y="15240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</a:t>
              </a:r>
              <a:endParaRPr lang="en-IN" sz="1200" dirty="0"/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5943600" y="18288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n+1</a:t>
              </a:r>
              <a:endParaRPr lang="en-IN" sz="1200" dirty="0"/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5943600" y="19812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n+2</a:t>
              </a:r>
              <a:endParaRPr lang="en-IN" sz="1200" dirty="0"/>
            </a:p>
          </p:txBody>
        </p:sp>
        <p:sp>
          <p:nvSpPr>
            <p:cNvPr id="16" name="Flowchart: Process 15"/>
            <p:cNvSpPr/>
            <p:nvPr/>
          </p:nvSpPr>
          <p:spPr>
            <a:xfrm>
              <a:off x="5943600" y="22860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n+3</a:t>
              </a:r>
              <a:endParaRPr lang="en-IN" sz="1200" dirty="0"/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7391400" y="15240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</a:t>
              </a:r>
              <a:endParaRPr lang="en-IN" sz="1200" dirty="0"/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7391400" y="18288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n+1</a:t>
              </a:r>
              <a:endParaRPr lang="en-IN" sz="1200" dirty="0"/>
            </a:p>
          </p:txBody>
        </p:sp>
        <p:sp>
          <p:nvSpPr>
            <p:cNvPr id="20" name="Flowchart: Process 19"/>
            <p:cNvSpPr/>
            <p:nvPr/>
          </p:nvSpPr>
          <p:spPr>
            <a:xfrm>
              <a:off x="7391400" y="19812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n+2</a:t>
              </a:r>
              <a:endParaRPr lang="en-IN" sz="1200" dirty="0"/>
            </a:p>
          </p:txBody>
        </p:sp>
        <p:sp>
          <p:nvSpPr>
            <p:cNvPr id="21" name="Flowchart: Process 20"/>
            <p:cNvSpPr/>
            <p:nvPr/>
          </p:nvSpPr>
          <p:spPr>
            <a:xfrm>
              <a:off x="7391400" y="22860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n+3</a:t>
              </a:r>
              <a:endParaRPr lang="en-IN" sz="1200" dirty="0"/>
            </a:p>
          </p:txBody>
        </p:sp>
        <p:sp>
          <p:nvSpPr>
            <p:cNvPr id="22" name="Flowchart: Process 21"/>
            <p:cNvSpPr/>
            <p:nvPr/>
          </p:nvSpPr>
          <p:spPr>
            <a:xfrm>
              <a:off x="5943600" y="1676400"/>
              <a:ext cx="1066800" cy="152400"/>
            </a:xfrm>
            <a:prstGeom prst="flowChartProcess">
              <a:avLst/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</a:t>
              </a:r>
              <a:endParaRPr lang="en-IN" sz="1200" dirty="0"/>
            </a:p>
          </p:txBody>
        </p:sp>
        <p:sp>
          <p:nvSpPr>
            <p:cNvPr id="23" name="Flowchart: Process 22"/>
            <p:cNvSpPr/>
            <p:nvPr/>
          </p:nvSpPr>
          <p:spPr>
            <a:xfrm>
              <a:off x="5943600" y="2133600"/>
              <a:ext cx="1066800" cy="152400"/>
            </a:xfrm>
            <a:prstGeom prst="flowChartProcess">
              <a:avLst/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m+1</a:t>
              </a:r>
              <a:endParaRPr lang="en-IN" sz="1200" dirty="0"/>
            </a:p>
          </p:txBody>
        </p:sp>
        <p:sp>
          <p:nvSpPr>
            <p:cNvPr id="24" name="Flowchart: Process 23"/>
            <p:cNvSpPr/>
            <p:nvPr/>
          </p:nvSpPr>
          <p:spPr>
            <a:xfrm>
              <a:off x="7391400" y="1676400"/>
              <a:ext cx="1066800" cy="152400"/>
            </a:xfrm>
            <a:prstGeom prst="flowChartProcess">
              <a:avLst/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</a:t>
              </a:r>
              <a:endParaRPr lang="en-IN" sz="1200" dirty="0"/>
            </a:p>
          </p:txBody>
        </p:sp>
        <p:sp>
          <p:nvSpPr>
            <p:cNvPr id="25" name="Flowchart: Process 24"/>
            <p:cNvSpPr/>
            <p:nvPr/>
          </p:nvSpPr>
          <p:spPr>
            <a:xfrm>
              <a:off x="7391400" y="2133600"/>
              <a:ext cx="1066800" cy="152400"/>
            </a:xfrm>
            <a:prstGeom prst="flowChartProcess">
              <a:avLst/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m+1</a:t>
              </a:r>
              <a:endParaRPr lang="en-IN" sz="1200" dirty="0"/>
            </a:p>
          </p:txBody>
        </p:sp>
        <p:sp>
          <p:nvSpPr>
            <p:cNvPr id="49" name="Left Brace 48"/>
            <p:cNvSpPr/>
            <p:nvPr/>
          </p:nvSpPr>
          <p:spPr>
            <a:xfrm>
              <a:off x="5715000" y="1524000"/>
              <a:ext cx="152400" cy="914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5128552" y="1863560"/>
              <a:ext cx="8402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Consistent</a:t>
              </a:r>
              <a:endParaRPr lang="en-IN" sz="1200" dirty="0"/>
            </a:p>
          </p:txBody>
        </p:sp>
        <p:sp>
          <p:nvSpPr>
            <p:cNvPr id="5" name="Flowchart: Document 4"/>
            <p:cNvSpPr/>
            <p:nvPr/>
          </p:nvSpPr>
          <p:spPr>
            <a:xfrm>
              <a:off x="5943600" y="1219200"/>
              <a:ext cx="1066800" cy="1600200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7" name="Flowchart: Document 6"/>
            <p:cNvSpPr/>
            <p:nvPr/>
          </p:nvSpPr>
          <p:spPr>
            <a:xfrm>
              <a:off x="7391400" y="1219200"/>
              <a:ext cx="1066800" cy="1600200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800600" y="3276600"/>
            <a:ext cx="3657600" cy="1600200"/>
            <a:chOff x="4800600" y="3276600"/>
            <a:chExt cx="3657600" cy="1600200"/>
          </a:xfrm>
        </p:grpSpPr>
        <p:sp>
          <p:nvSpPr>
            <p:cNvPr id="26" name="Flowchart: Process 25"/>
            <p:cNvSpPr/>
            <p:nvPr/>
          </p:nvSpPr>
          <p:spPr>
            <a:xfrm>
              <a:off x="5943600" y="39624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</a:t>
              </a:r>
              <a:endParaRPr lang="en-IN" sz="1200" dirty="0"/>
            </a:p>
          </p:txBody>
        </p:sp>
        <p:sp>
          <p:nvSpPr>
            <p:cNvPr id="27" name="Flowchart: Process 26"/>
            <p:cNvSpPr/>
            <p:nvPr/>
          </p:nvSpPr>
          <p:spPr>
            <a:xfrm>
              <a:off x="5943600" y="41148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n+1</a:t>
              </a:r>
              <a:endParaRPr lang="en-IN" sz="1200" dirty="0"/>
            </a:p>
          </p:txBody>
        </p:sp>
        <p:sp>
          <p:nvSpPr>
            <p:cNvPr id="28" name="Flowchart: Process 27"/>
            <p:cNvSpPr/>
            <p:nvPr/>
          </p:nvSpPr>
          <p:spPr>
            <a:xfrm>
              <a:off x="5943600" y="42672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n+2</a:t>
              </a:r>
              <a:endParaRPr lang="en-IN" sz="1200" dirty="0"/>
            </a:p>
          </p:txBody>
        </p:sp>
        <p:sp>
          <p:nvSpPr>
            <p:cNvPr id="29" name="Flowchart: Process 28"/>
            <p:cNvSpPr/>
            <p:nvPr/>
          </p:nvSpPr>
          <p:spPr>
            <a:xfrm>
              <a:off x="5943600" y="44196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n+3</a:t>
              </a:r>
              <a:endParaRPr lang="en-IN" sz="1200" dirty="0"/>
            </a:p>
          </p:txBody>
        </p:sp>
        <p:sp>
          <p:nvSpPr>
            <p:cNvPr id="34" name="Flowchart: Process 33"/>
            <p:cNvSpPr/>
            <p:nvPr/>
          </p:nvSpPr>
          <p:spPr>
            <a:xfrm>
              <a:off x="7391400" y="39624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</a:t>
              </a:r>
              <a:endParaRPr lang="en-IN" sz="1200" dirty="0"/>
            </a:p>
          </p:txBody>
        </p:sp>
        <p:sp>
          <p:nvSpPr>
            <p:cNvPr id="35" name="Flowchart: Process 34"/>
            <p:cNvSpPr/>
            <p:nvPr/>
          </p:nvSpPr>
          <p:spPr>
            <a:xfrm>
              <a:off x="7391400" y="41148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n+1</a:t>
              </a:r>
              <a:endParaRPr lang="en-IN" sz="1200" dirty="0"/>
            </a:p>
          </p:txBody>
        </p:sp>
        <p:sp>
          <p:nvSpPr>
            <p:cNvPr id="36" name="Flowchart: Process 35"/>
            <p:cNvSpPr/>
            <p:nvPr/>
          </p:nvSpPr>
          <p:spPr>
            <a:xfrm>
              <a:off x="7391400" y="42672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n+2</a:t>
              </a:r>
              <a:endParaRPr lang="en-IN" sz="1200" dirty="0"/>
            </a:p>
          </p:txBody>
        </p:sp>
        <p:sp>
          <p:nvSpPr>
            <p:cNvPr id="37" name="Flowchart: Process 36"/>
            <p:cNvSpPr/>
            <p:nvPr/>
          </p:nvSpPr>
          <p:spPr>
            <a:xfrm>
              <a:off x="7391400" y="44196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n+3</a:t>
              </a:r>
              <a:endParaRPr lang="en-IN" sz="1200" dirty="0"/>
            </a:p>
          </p:txBody>
        </p:sp>
        <p:sp>
          <p:nvSpPr>
            <p:cNvPr id="38" name="Flowchart: Process 37"/>
            <p:cNvSpPr/>
            <p:nvPr/>
          </p:nvSpPr>
          <p:spPr>
            <a:xfrm>
              <a:off x="7391400" y="33528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</a:t>
              </a:r>
              <a:endParaRPr lang="en-IN" sz="1200" dirty="0"/>
            </a:p>
          </p:txBody>
        </p:sp>
        <p:sp>
          <p:nvSpPr>
            <p:cNvPr id="39" name="Flowchart: Process 38"/>
            <p:cNvSpPr/>
            <p:nvPr/>
          </p:nvSpPr>
          <p:spPr>
            <a:xfrm>
              <a:off x="7391400" y="3505200"/>
              <a:ext cx="1066800" cy="152400"/>
            </a:xfrm>
            <a:prstGeom prst="flowChartProcess">
              <a:avLst/>
            </a:pr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n+1</a:t>
              </a:r>
              <a:endParaRPr lang="en-IN" sz="1200" dirty="0"/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5943600" y="3657600"/>
              <a:ext cx="1066800" cy="152400"/>
            </a:xfrm>
            <a:prstGeom prst="flowChartProcess">
              <a:avLst/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</a:t>
              </a:r>
              <a:endParaRPr lang="en-IN" sz="1200" dirty="0"/>
            </a:p>
          </p:txBody>
        </p:sp>
        <p:sp>
          <p:nvSpPr>
            <p:cNvPr id="41" name="Flowchart: Process 40"/>
            <p:cNvSpPr/>
            <p:nvPr/>
          </p:nvSpPr>
          <p:spPr>
            <a:xfrm>
              <a:off x="5943600" y="3810000"/>
              <a:ext cx="1066800" cy="152400"/>
            </a:xfrm>
            <a:prstGeom prst="flowChartProcess">
              <a:avLst/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m+1</a:t>
              </a:r>
              <a:endParaRPr lang="en-IN" sz="1200" dirty="0"/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7391400" y="3657600"/>
              <a:ext cx="1066800" cy="152400"/>
            </a:xfrm>
            <a:prstGeom prst="flowChartProcess">
              <a:avLst/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</a:t>
              </a:r>
              <a:endParaRPr lang="en-IN" sz="1200" dirty="0"/>
            </a:p>
          </p:txBody>
        </p:sp>
        <p:sp>
          <p:nvSpPr>
            <p:cNvPr id="43" name="Flowchart: Process 42"/>
            <p:cNvSpPr/>
            <p:nvPr/>
          </p:nvSpPr>
          <p:spPr>
            <a:xfrm>
              <a:off x="7391400" y="3810000"/>
              <a:ext cx="1066800" cy="152400"/>
            </a:xfrm>
            <a:prstGeom prst="flowChartProcess">
              <a:avLst/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m+1</a:t>
              </a:r>
              <a:endParaRPr lang="en-IN" sz="1200" dirty="0"/>
            </a:p>
          </p:txBody>
        </p:sp>
        <p:sp>
          <p:nvSpPr>
            <p:cNvPr id="46" name="Flowchart: Process 45"/>
            <p:cNvSpPr/>
            <p:nvPr/>
          </p:nvSpPr>
          <p:spPr>
            <a:xfrm>
              <a:off x="5943600" y="3352800"/>
              <a:ext cx="1066800" cy="152400"/>
            </a:xfrm>
            <a:prstGeom prst="flowChartProcess">
              <a:avLst/>
            </a:prstGeom>
            <a:solidFill>
              <a:srgbClr val="FFC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padding</a:t>
              </a:r>
              <a:endParaRPr lang="en-IN" sz="1050" dirty="0"/>
            </a:p>
          </p:txBody>
        </p:sp>
        <p:sp>
          <p:nvSpPr>
            <p:cNvPr id="47" name="Flowchart: Process 46"/>
            <p:cNvSpPr/>
            <p:nvPr/>
          </p:nvSpPr>
          <p:spPr>
            <a:xfrm>
              <a:off x="5943600" y="3505200"/>
              <a:ext cx="1066800" cy="152400"/>
            </a:xfrm>
            <a:prstGeom prst="flowChartProcess">
              <a:avLst/>
            </a:prstGeom>
            <a:solidFill>
              <a:srgbClr val="FFC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padding</a:t>
              </a:r>
              <a:endParaRPr lang="en-IN" sz="1050" dirty="0"/>
            </a:p>
          </p:txBody>
        </p:sp>
        <p:sp>
          <p:nvSpPr>
            <p:cNvPr id="50" name="Left Brace 49"/>
            <p:cNvSpPr/>
            <p:nvPr/>
          </p:nvSpPr>
          <p:spPr>
            <a:xfrm>
              <a:off x="5715000" y="3657600"/>
              <a:ext cx="152400" cy="914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1" name="Left Brace 50"/>
            <p:cNvSpPr/>
            <p:nvPr/>
          </p:nvSpPr>
          <p:spPr>
            <a:xfrm>
              <a:off x="5715000" y="3352800"/>
              <a:ext cx="152400" cy="304800"/>
            </a:xfrm>
            <a:prstGeom prst="leftBrace">
              <a:avLst>
                <a:gd name="adj1" fmla="val 833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5239581" y="3932221"/>
              <a:ext cx="6738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Defined</a:t>
              </a:r>
              <a:endParaRPr lang="en-IN" sz="12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00600" y="3352800"/>
              <a:ext cx="9383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inconsistent</a:t>
              </a:r>
              <a:endParaRPr lang="en-IN" sz="1200" dirty="0"/>
            </a:p>
          </p:txBody>
        </p:sp>
        <p:sp>
          <p:nvSpPr>
            <p:cNvPr id="8" name="Flowchart: Document 7"/>
            <p:cNvSpPr/>
            <p:nvPr/>
          </p:nvSpPr>
          <p:spPr>
            <a:xfrm>
              <a:off x="5943600" y="3276600"/>
              <a:ext cx="1066800" cy="1600200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" name="Flowchart: Document 8"/>
            <p:cNvSpPr/>
            <p:nvPr/>
          </p:nvSpPr>
          <p:spPr>
            <a:xfrm>
              <a:off x="7391400" y="3276600"/>
              <a:ext cx="1066800" cy="1600200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File Systems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3733800" cy="5486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In GFS, the I/O bandwidth from one client to a particular file remains the same as for a normal networked file system</a:t>
            </a:r>
          </a:p>
          <a:p>
            <a:r>
              <a:rPr lang="en-US" sz="1800" dirty="0" smtClean="0"/>
              <a:t>Parallel file systems distribute (stripe) blocks of a file across many storage servers similar to RAID disks</a:t>
            </a:r>
          </a:p>
          <a:p>
            <a:pPr>
              <a:buFont typeface="Wingdings" pitchFamily="2" charset="2"/>
              <a:buChar char="Ø"/>
            </a:pPr>
            <a:r>
              <a:rPr lang="en-US" sz="1800" i="1" dirty="0" smtClean="0"/>
              <a:t>High-bandwidth parallel I/O</a:t>
            </a:r>
          </a:p>
          <a:p>
            <a:r>
              <a:rPr lang="en-US" sz="1800" dirty="0" err="1" smtClean="0"/>
              <a:t>Lustre</a:t>
            </a:r>
            <a:r>
              <a:rPr lang="en-US" sz="1800" dirty="0" smtClean="0"/>
              <a:t>:</a:t>
            </a:r>
          </a:p>
          <a:p>
            <a:pPr lvl="1"/>
            <a:r>
              <a:rPr lang="en-US" sz="1800" dirty="0" smtClean="0"/>
              <a:t>Blocks of file are striped across objects</a:t>
            </a:r>
          </a:p>
          <a:p>
            <a:pPr lvl="1"/>
            <a:r>
              <a:rPr lang="en-US" sz="1800" dirty="0" smtClean="0"/>
              <a:t>Objects are distributed across many parallel object stores</a:t>
            </a:r>
            <a:endParaRPr lang="en-IN" sz="1600" dirty="0" smtClean="0"/>
          </a:p>
          <a:p>
            <a:r>
              <a:rPr lang="en-US" sz="1800" dirty="0" smtClean="0"/>
              <a:t>Applications:</a:t>
            </a:r>
          </a:p>
          <a:p>
            <a:pPr lvl="1"/>
            <a:r>
              <a:rPr lang="en-US" sz="1800" dirty="0" smtClean="0"/>
              <a:t>Scientific computing</a:t>
            </a:r>
          </a:p>
          <a:p>
            <a:pPr lvl="1"/>
            <a:r>
              <a:rPr lang="en-US" sz="1800" dirty="0" smtClean="0"/>
              <a:t>Video recording and analysis</a:t>
            </a:r>
            <a:endParaRPr lang="en-US" sz="1400" dirty="0" smtClean="0"/>
          </a:p>
        </p:txBody>
      </p:sp>
      <p:pic>
        <p:nvPicPr>
          <p:cNvPr id="4" name="Picture 3" descr="lsutre.png"/>
          <p:cNvPicPr>
            <a:picLocks noChangeAspect="1"/>
          </p:cNvPicPr>
          <p:nvPr/>
        </p:nvPicPr>
        <p:blipFill>
          <a:blip r:embed="rId2"/>
          <a:srcRect l="34187" t="70000" r="6875" b="7778"/>
          <a:stretch>
            <a:fillRect/>
          </a:stretch>
        </p:blipFill>
        <p:spPr>
          <a:xfrm>
            <a:off x="3581400" y="3810000"/>
            <a:ext cx="5467350" cy="2667000"/>
          </a:xfrm>
          <a:prstGeom prst="rect">
            <a:avLst/>
          </a:prstGeom>
        </p:spPr>
      </p:pic>
      <p:pic>
        <p:nvPicPr>
          <p:cNvPr id="6" name="Picture 5" descr="lsutre.png"/>
          <p:cNvPicPr>
            <a:picLocks noChangeAspect="1"/>
          </p:cNvPicPr>
          <p:nvPr/>
        </p:nvPicPr>
        <p:blipFill>
          <a:blip r:embed="rId2"/>
          <a:srcRect l="34187" t="13333" r="6875" b="62222"/>
          <a:stretch>
            <a:fillRect/>
          </a:stretch>
        </p:blipFill>
        <p:spPr>
          <a:xfrm>
            <a:off x="3733800" y="1066800"/>
            <a:ext cx="5254336" cy="2819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500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Data in the Cloud – I</vt:lpstr>
      <vt:lpstr>Relational Database Technology</vt:lpstr>
      <vt:lpstr>Parallel Databases</vt:lpstr>
      <vt:lpstr>File Systems</vt:lpstr>
      <vt:lpstr>Google File System</vt:lpstr>
      <vt:lpstr>GFS Architecture</vt:lpstr>
      <vt:lpstr>GFS Architecture (cont.)</vt:lpstr>
      <vt:lpstr>Consistency in GFS</vt:lpstr>
      <vt:lpstr>Parallel File Systems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in the Cloud – I</dc:title>
  <dc:creator>Gautam  Shroff</dc:creator>
  <cp:lastModifiedBy>112956</cp:lastModifiedBy>
  <cp:revision>39</cp:revision>
  <dcterms:created xsi:type="dcterms:W3CDTF">2006-08-16T00:00:00Z</dcterms:created>
  <dcterms:modified xsi:type="dcterms:W3CDTF">2010-09-28T09:04:28Z</dcterms:modified>
</cp:coreProperties>
</file>